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2"/>
  </p:notesMasterIdLst>
  <p:sldIdLst>
    <p:sldId id="322" r:id="rId2"/>
    <p:sldId id="312" r:id="rId3"/>
    <p:sldId id="313" r:id="rId4"/>
    <p:sldId id="314" r:id="rId5"/>
    <p:sldId id="315" r:id="rId6"/>
    <p:sldId id="316" r:id="rId7"/>
    <p:sldId id="317" r:id="rId8"/>
    <p:sldId id="318" r:id="rId9"/>
    <p:sldId id="319" r:id="rId10"/>
    <p:sldId id="320" r:id="rId11"/>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A7F03EF-5FA4-41AB-8393-D426A13E3935}" type="datetimeFigureOut">
              <a:rPr lang="ar-IQ" smtClean="0"/>
              <a:pPr/>
              <a:t>01/09/1439</a:t>
            </a:fld>
            <a:endParaRPr lang="ar-IQ"/>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F047AEB1-D6FF-4FCC-9208-157DA24D2B45}" type="slidenum">
              <a:rPr lang="ar-IQ" smtClean="0"/>
              <a:pPr/>
              <a:t>‹#›</a:t>
            </a:fld>
            <a:endParaRPr lang="ar-IQ"/>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IQ" dirty="0"/>
          </a:p>
        </p:txBody>
      </p:sp>
      <p:sp>
        <p:nvSpPr>
          <p:cNvPr id="4" name="Slide Number Placeholder 3"/>
          <p:cNvSpPr>
            <a:spLocks noGrp="1"/>
          </p:cNvSpPr>
          <p:nvPr>
            <p:ph type="sldNum" sz="quarter" idx="10"/>
          </p:nvPr>
        </p:nvSpPr>
        <p:spPr/>
        <p:txBody>
          <a:bodyPr/>
          <a:lstStyle/>
          <a:p>
            <a:fld id="{C3BDA455-837D-49D8-AD91-1F8605D6A65F}" type="slidenum">
              <a:rPr lang="ar-IQ" smtClean="0"/>
              <a:pPr/>
              <a:t>1</a:t>
            </a:fld>
            <a:endParaRPr lang="ar-IQ"/>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IQ"/>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ACBBF34F-4C8D-4C7D-AC21-2BDED8D8AF5E}"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B14995E4-50D5-4079-A9EE-914A3A38FEB5}"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ACBBF34F-4C8D-4C7D-AC21-2BDED8D8AF5E}"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B14995E4-50D5-4079-A9EE-914A3A38FEB5}"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ACBBF34F-4C8D-4C7D-AC21-2BDED8D8AF5E}"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B14995E4-50D5-4079-A9EE-914A3A38FEB5}"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ACBBF34F-4C8D-4C7D-AC21-2BDED8D8AF5E}"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B14995E4-50D5-4079-A9EE-914A3A38FEB5}"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IQ"/>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BBF34F-4C8D-4C7D-AC21-2BDED8D8AF5E}"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B14995E4-50D5-4079-A9EE-914A3A38FEB5}" type="slidenum">
              <a:rPr lang="ar-IQ" smtClean="0"/>
              <a:pPr/>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ACBBF34F-4C8D-4C7D-AC21-2BDED8D8AF5E}" type="datetimeFigureOut">
              <a:rPr lang="ar-IQ" smtClean="0"/>
              <a:pPr/>
              <a:t>01/09/1439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B14995E4-50D5-4079-A9EE-914A3A38FEB5}"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IQ"/>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ACBBF34F-4C8D-4C7D-AC21-2BDED8D8AF5E}" type="datetimeFigureOut">
              <a:rPr lang="ar-IQ" smtClean="0"/>
              <a:pPr/>
              <a:t>01/09/1439</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B14995E4-50D5-4079-A9EE-914A3A38FEB5}"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ACBBF34F-4C8D-4C7D-AC21-2BDED8D8AF5E}" type="datetimeFigureOut">
              <a:rPr lang="ar-IQ" smtClean="0"/>
              <a:pPr/>
              <a:t>01/09/1439</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B14995E4-50D5-4079-A9EE-914A3A38FEB5}"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BBF34F-4C8D-4C7D-AC21-2BDED8D8AF5E}" type="datetimeFigureOut">
              <a:rPr lang="ar-IQ" smtClean="0"/>
              <a:pPr/>
              <a:t>01/09/1439</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B14995E4-50D5-4079-A9EE-914A3A38FEB5}"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IQ"/>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BBF34F-4C8D-4C7D-AC21-2BDED8D8AF5E}" type="datetimeFigureOut">
              <a:rPr lang="ar-IQ" smtClean="0"/>
              <a:pPr/>
              <a:t>01/09/1439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B14995E4-50D5-4079-A9EE-914A3A38FEB5}"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IQ"/>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BBF34F-4C8D-4C7D-AC21-2BDED8D8AF5E}" type="datetimeFigureOut">
              <a:rPr lang="ar-IQ" smtClean="0"/>
              <a:pPr/>
              <a:t>01/09/1439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B14995E4-50D5-4079-A9EE-914A3A38FEB5}" type="slidenum">
              <a:rPr lang="ar-IQ" smtClean="0"/>
              <a:pPr/>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CBBF34F-4C8D-4C7D-AC21-2BDED8D8AF5E}" type="datetimeFigureOut">
              <a:rPr lang="ar-IQ" smtClean="0"/>
              <a:pPr/>
              <a:t>01/09/1439</a:t>
            </a:fld>
            <a:endParaRPr lang="ar-IQ"/>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14995E4-50D5-4079-A9EE-914A3A38FEB5}"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3" cstate="print"/>
          <a:srcRect/>
          <a:stretch>
            <a:fillRect/>
          </a:stretch>
        </p:blipFill>
        <p:spPr bwMode="auto">
          <a:xfrm>
            <a:off x="7215206" y="500042"/>
            <a:ext cx="1476400" cy="1430973"/>
          </a:xfrm>
          <a:prstGeom prst="rect">
            <a:avLst/>
          </a:prstGeom>
          <a:noFill/>
          <a:ln w="9525">
            <a:noFill/>
            <a:miter lim="800000"/>
            <a:headEnd/>
            <a:tailEnd/>
          </a:ln>
          <a:effectLst/>
        </p:spPr>
      </p:pic>
      <p:pic>
        <p:nvPicPr>
          <p:cNvPr id="1027" name="Picture 3"/>
          <p:cNvPicPr>
            <a:picLocks noChangeAspect="1" noChangeArrowheads="1"/>
          </p:cNvPicPr>
          <p:nvPr/>
        </p:nvPicPr>
        <p:blipFill>
          <a:blip r:embed="rId4" cstate="print"/>
          <a:srcRect/>
          <a:stretch>
            <a:fillRect/>
          </a:stretch>
        </p:blipFill>
        <p:spPr bwMode="auto">
          <a:xfrm>
            <a:off x="571472" y="571480"/>
            <a:ext cx="1367032" cy="1285884"/>
          </a:xfrm>
          <a:prstGeom prst="rect">
            <a:avLst/>
          </a:prstGeom>
          <a:noFill/>
          <a:ln w="9525">
            <a:noFill/>
            <a:miter lim="800000"/>
            <a:headEnd/>
            <a:tailEnd/>
          </a:ln>
          <a:effectLst/>
        </p:spPr>
      </p:pic>
      <p:sp>
        <p:nvSpPr>
          <p:cNvPr id="5" name="Rectangle 4"/>
          <p:cNvSpPr/>
          <p:nvPr/>
        </p:nvSpPr>
        <p:spPr>
          <a:xfrm>
            <a:off x="2285984" y="357166"/>
            <a:ext cx="4572000" cy="1323439"/>
          </a:xfrm>
          <a:prstGeom prst="rect">
            <a:avLst/>
          </a:prstGeom>
        </p:spPr>
        <p:txBody>
          <a:bodyPr>
            <a:spAutoFit/>
          </a:bodyPr>
          <a:lstStyle/>
          <a:p>
            <a:pPr algn="ctr"/>
            <a:endParaRPr lang="ar-IQ" sz="2000" dirty="0" smtClean="0"/>
          </a:p>
          <a:p>
            <a:pPr algn="ctr"/>
            <a:r>
              <a:rPr lang="en-US" sz="2000" dirty="0" smtClean="0"/>
              <a:t> </a:t>
            </a:r>
            <a:r>
              <a:rPr lang="en-US" sz="2000" b="1" dirty="0" smtClean="0"/>
              <a:t>Al-</a:t>
            </a:r>
            <a:r>
              <a:rPr lang="en-US" sz="2000" b="1" dirty="0" err="1" smtClean="0"/>
              <a:t>Karkh</a:t>
            </a:r>
            <a:r>
              <a:rPr lang="en-US" sz="2000" b="1" dirty="0" smtClean="0"/>
              <a:t> University for Science </a:t>
            </a:r>
          </a:p>
          <a:p>
            <a:pPr algn="ctr"/>
            <a:r>
              <a:rPr lang="en-US" sz="2000" b="1" dirty="0" smtClean="0"/>
              <a:t>Collage of Science </a:t>
            </a:r>
          </a:p>
          <a:p>
            <a:pPr algn="ctr"/>
            <a:r>
              <a:rPr lang="en-US" sz="2000" b="1" dirty="0" smtClean="0"/>
              <a:t>Medical Physics Department </a:t>
            </a:r>
            <a:endParaRPr lang="ar-IQ" sz="2000" dirty="0"/>
          </a:p>
        </p:txBody>
      </p:sp>
      <p:sp>
        <p:nvSpPr>
          <p:cNvPr id="6" name="Rectangle 5"/>
          <p:cNvSpPr/>
          <p:nvPr/>
        </p:nvSpPr>
        <p:spPr>
          <a:xfrm>
            <a:off x="2285984" y="2500306"/>
            <a:ext cx="4572000" cy="1384995"/>
          </a:xfrm>
          <a:prstGeom prst="rect">
            <a:avLst/>
          </a:prstGeom>
        </p:spPr>
        <p:txBody>
          <a:bodyPr>
            <a:spAutoFit/>
          </a:bodyPr>
          <a:lstStyle/>
          <a:p>
            <a:pPr algn="ctr"/>
            <a:endParaRPr lang="ar-IQ" sz="2800" dirty="0" smtClean="0"/>
          </a:p>
          <a:p>
            <a:pPr algn="ctr"/>
            <a:r>
              <a:rPr lang="en-US" sz="2800" dirty="0" smtClean="0"/>
              <a:t> </a:t>
            </a:r>
            <a:r>
              <a:rPr lang="en-US" sz="2800" b="1" dirty="0" smtClean="0"/>
              <a:t>General Biology II </a:t>
            </a:r>
          </a:p>
          <a:p>
            <a:pPr algn="ctr"/>
            <a:r>
              <a:rPr lang="en-US" sz="2800" dirty="0" smtClean="0"/>
              <a:t>" </a:t>
            </a:r>
            <a:r>
              <a:rPr lang="en-US" sz="2800" b="1" dirty="0" smtClean="0"/>
              <a:t>Practical</a:t>
            </a:r>
            <a:r>
              <a:rPr lang="en-US" sz="2800" dirty="0" smtClean="0"/>
              <a:t>"</a:t>
            </a:r>
            <a:endParaRPr lang="ar-IQ" sz="2800" dirty="0"/>
          </a:p>
        </p:txBody>
      </p:sp>
      <p:sp>
        <p:nvSpPr>
          <p:cNvPr id="8" name="Rectangle 6"/>
          <p:cNvSpPr/>
          <p:nvPr/>
        </p:nvSpPr>
        <p:spPr>
          <a:xfrm>
            <a:off x="0" y="3929066"/>
            <a:ext cx="8929718" cy="2308324"/>
          </a:xfrm>
          <a:prstGeom prst="rect">
            <a:avLst/>
          </a:prstGeom>
        </p:spPr>
        <p:txBody>
          <a:bodyPr wrap="square">
            <a:spAutoFit/>
          </a:bodyPr>
          <a:lstStyle/>
          <a:p>
            <a:pPr algn="ctr"/>
            <a:endParaRPr lang="ar-IQ" sz="2400" dirty="0" smtClean="0"/>
          </a:p>
          <a:p>
            <a:pPr algn="ctr"/>
            <a:r>
              <a:rPr lang="en-US" sz="2400" dirty="0" smtClean="0"/>
              <a:t> </a:t>
            </a:r>
            <a:r>
              <a:rPr lang="en-US" sz="2400" b="1" dirty="0" smtClean="0"/>
              <a:t>Prepared by</a:t>
            </a:r>
            <a:endParaRPr lang="ar-IQ" sz="2400" b="1" dirty="0" smtClean="0"/>
          </a:p>
          <a:p>
            <a:pPr algn="ctr"/>
            <a:r>
              <a:rPr lang="en-US" sz="2400" b="1" dirty="0" smtClean="0"/>
              <a:t> </a:t>
            </a:r>
          </a:p>
          <a:p>
            <a:pPr algn="ctr"/>
            <a:r>
              <a:rPr lang="en-US" sz="2400" dirty="0" smtClean="0"/>
              <a:t>Dr. </a:t>
            </a:r>
            <a:r>
              <a:rPr lang="en-US" sz="2400" dirty="0" err="1" smtClean="0"/>
              <a:t>Hiba</a:t>
            </a:r>
            <a:r>
              <a:rPr lang="en-US" sz="2400" dirty="0" smtClean="0"/>
              <a:t> </a:t>
            </a:r>
            <a:r>
              <a:rPr lang="en-US" sz="2400" dirty="0" err="1" smtClean="0"/>
              <a:t>Shakir</a:t>
            </a:r>
            <a:r>
              <a:rPr lang="en-US" sz="2400" dirty="0" smtClean="0"/>
              <a:t> Ahmed                    Dr. </a:t>
            </a:r>
            <a:r>
              <a:rPr lang="en-US" sz="2400" dirty="0" err="1" smtClean="0"/>
              <a:t>Rawa</a:t>
            </a:r>
            <a:r>
              <a:rPr lang="en-US" sz="2400" dirty="0" smtClean="0"/>
              <a:t> Abdul </a:t>
            </a:r>
            <a:r>
              <a:rPr lang="en-US" sz="2400" dirty="0" err="1" smtClean="0"/>
              <a:t>Redha</a:t>
            </a:r>
            <a:r>
              <a:rPr lang="en-US" sz="2400" dirty="0" smtClean="0"/>
              <a:t> Aziz</a:t>
            </a:r>
          </a:p>
          <a:p>
            <a:r>
              <a:rPr lang="en-US" sz="2400" b="1" dirty="0" err="1" smtClean="0"/>
              <a:t>Ph.D</a:t>
            </a:r>
            <a:r>
              <a:rPr lang="en-US" sz="2400" b="1" dirty="0" smtClean="0"/>
              <a:t> Microbiology/Immunity          </a:t>
            </a:r>
            <a:r>
              <a:rPr lang="en-US" sz="2400" b="1" dirty="0" err="1" smtClean="0"/>
              <a:t>Ph.D</a:t>
            </a:r>
            <a:r>
              <a:rPr lang="en-US" sz="2400" b="1" dirty="0" smtClean="0"/>
              <a:t> Antibiotic Molecular Biology    </a:t>
            </a:r>
            <a:endParaRPr lang="ar-IQ"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parasite.org.au/para-site/images/text-helminth-lifecycle1.jpg"/>
          <p:cNvPicPr>
            <a:picLocks noGrp="1"/>
          </p:cNvPicPr>
          <p:nvPr>
            <p:ph idx="1"/>
          </p:nvPr>
        </p:nvPicPr>
        <p:blipFill>
          <a:blip r:embed="rId2" cstate="print"/>
          <a:srcRect/>
          <a:stretch>
            <a:fillRect/>
          </a:stretch>
        </p:blipFill>
        <p:spPr bwMode="auto">
          <a:xfrm>
            <a:off x="785786" y="2714620"/>
            <a:ext cx="1778000" cy="1562100"/>
          </a:xfrm>
          <a:prstGeom prst="rect">
            <a:avLst/>
          </a:prstGeom>
          <a:noFill/>
          <a:ln w="9525">
            <a:noFill/>
            <a:miter lim="800000"/>
            <a:headEnd/>
            <a:tailEnd/>
          </a:ln>
        </p:spPr>
      </p:pic>
      <p:pic>
        <p:nvPicPr>
          <p:cNvPr id="5" name="Picture 4" descr="http://parasite.org.au/para-site/images/text-helminth-lifecycle2.jpg"/>
          <p:cNvPicPr/>
          <p:nvPr/>
        </p:nvPicPr>
        <p:blipFill>
          <a:blip r:embed="rId3" cstate="print"/>
          <a:srcRect/>
          <a:stretch>
            <a:fillRect/>
          </a:stretch>
        </p:blipFill>
        <p:spPr bwMode="auto">
          <a:xfrm>
            <a:off x="2714612" y="2786058"/>
            <a:ext cx="1571636" cy="1428760"/>
          </a:xfrm>
          <a:prstGeom prst="rect">
            <a:avLst/>
          </a:prstGeom>
          <a:noFill/>
          <a:ln w="9525">
            <a:noFill/>
            <a:miter lim="800000"/>
            <a:headEnd/>
            <a:tailEnd/>
          </a:ln>
        </p:spPr>
      </p:pic>
      <p:pic>
        <p:nvPicPr>
          <p:cNvPr id="6" name="Picture 5" descr="http://parasite.org.au/para-site/images/text-helminth-lifecycle3.jpg"/>
          <p:cNvPicPr/>
          <p:nvPr/>
        </p:nvPicPr>
        <p:blipFill>
          <a:blip r:embed="rId4" cstate="print"/>
          <a:srcRect/>
          <a:stretch>
            <a:fillRect/>
          </a:stretch>
        </p:blipFill>
        <p:spPr bwMode="auto">
          <a:xfrm>
            <a:off x="4429124" y="2714620"/>
            <a:ext cx="1714512" cy="1500198"/>
          </a:xfrm>
          <a:prstGeom prst="rect">
            <a:avLst/>
          </a:prstGeom>
          <a:noFill/>
          <a:ln w="9525">
            <a:noFill/>
            <a:miter lim="800000"/>
            <a:headEnd/>
            <a:tailEnd/>
          </a:ln>
        </p:spPr>
      </p:pic>
      <p:pic>
        <p:nvPicPr>
          <p:cNvPr id="7" name="Picture 6" descr="http://parasite.org.au/para-site/images/text-helminth-lifecycle4.jpg"/>
          <p:cNvPicPr/>
          <p:nvPr/>
        </p:nvPicPr>
        <p:blipFill>
          <a:blip r:embed="rId5" cstate="print"/>
          <a:srcRect/>
          <a:stretch>
            <a:fillRect/>
          </a:stretch>
        </p:blipFill>
        <p:spPr bwMode="auto">
          <a:xfrm>
            <a:off x="6215074" y="2714620"/>
            <a:ext cx="1785950" cy="1714512"/>
          </a:xfrm>
          <a:prstGeom prst="rect">
            <a:avLst/>
          </a:prstGeom>
          <a:noFill/>
          <a:ln w="9525">
            <a:noFill/>
            <a:miter lim="800000"/>
            <a:headEnd/>
            <a:tailEnd/>
          </a:ln>
        </p:spPr>
      </p:pic>
      <p:sp>
        <p:nvSpPr>
          <p:cNvPr id="8" name="Rectangle 7"/>
          <p:cNvSpPr/>
          <p:nvPr/>
        </p:nvSpPr>
        <p:spPr>
          <a:xfrm>
            <a:off x="1142976" y="1785926"/>
            <a:ext cx="1167371" cy="369332"/>
          </a:xfrm>
          <a:prstGeom prst="rect">
            <a:avLst/>
          </a:prstGeom>
        </p:spPr>
        <p:txBody>
          <a:bodyPr wrap="none">
            <a:spAutoFit/>
          </a:bodyPr>
          <a:lstStyle/>
          <a:p>
            <a:r>
              <a:rPr lang="en-US" dirty="0" err="1" smtClean="0"/>
              <a:t>faecal</a:t>
            </a:r>
            <a:r>
              <a:rPr lang="en-US" dirty="0" smtClean="0"/>
              <a:t>-oral</a:t>
            </a:r>
            <a:endParaRPr lang="ar-IQ" dirty="0"/>
          </a:p>
        </p:txBody>
      </p:sp>
      <p:sp>
        <p:nvSpPr>
          <p:cNvPr id="9" name="Rectangle 8"/>
          <p:cNvSpPr/>
          <p:nvPr/>
        </p:nvSpPr>
        <p:spPr>
          <a:xfrm>
            <a:off x="2786050" y="1785926"/>
            <a:ext cx="1202637" cy="369332"/>
          </a:xfrm>
          <a:prstGeom prst="rect">
            <a:avLst/>
          </a:prstGeom>
        </p:spPr>
        <p:txBody>
          <a:bodyPr wrap="none">
            <a:spAutoFit/>
          </a:bodyPr>
          <a:lstStyle/>
          <a:p>
            <a:r>
              <a:rPr lang="en-US" dirty="0" err="1" smtClean="0"/>
              <a:t>trasdermal</a:t>
            </a:r>
            <a:endParaRPr lang="ar-IQ" dirty="0"/>
          </a:p>
        </p:txBody>
      </p:sp>
      <p:sp>
        <p:nvSpPr>
          <p:cNvPr id="10" name="Rectangle 9"/>
          <p:cNvSpPr/>
          <p:nvPr/>
        </p:nvSpPr>
        <p:spPr>
          <a:xfrm>
            <a:off x="4500562" y="1785926"/>
            <a:ext cx="1408078" cy="369332"/>
          </a:xfrm>
          <a:prstGeom prst="rect">
            <a:avLst/>
          </a:prstGeom>
        </p:spPr>
        <p:txBody>
          <a:bodyPr wrap="none">
            <a:spAutoFit/>
          </a:bodyPr>
          <a:lstStyle/>
          <a:p>
            <a:r>
              <a:rPr lang="en-US" dirty="0" smtClean="0"/>
              <a:t>vector-borne</a:t>
            </a:r>
            <a:endParaRPr lang="ar-IQ" dirty="0"/>
          </a:p>
        </p:txBody>
      </p:sp>
      <p:sp>
        <p:nvSpPr>
          <p:cNvPr id="11" name="Rectangle 10"/>
          <p:cNvSpPr/>
          <p:nvPr/>
        </p:nvSpPr>
        <p:spPr>
          <a:xfrm>
            <a:off x="6429388" y="1785926"/>
            <a:ext cx="1493678" cy="369332"/>
          </a:xfrm>
          <a:prstGeom prst="rect">
            <a:avLst/>
          </a:prstGeom>
        </p:spPr>
        <p:txBody>
          <a:bodyPr wrap="none">
            <a:spAutoFit/>
          </a:bodyPr>
          <a:lstStyle/>
          <a:p>
            <a:r>
              <a:rPr lang="en-US" dirty="0" smtClean="0"/>
              <a:t>predator-prey</a:t>
            </a:r>
            <a:endParaRPr lang="ar-IQ"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571744"/>
            <a:ext cx="8229600" cy="1143000"/>
          </a:xfrm>
        </p:spPr>
        <p:txBody>
          <a:bodyPr>
            <a:normAutofit/>
          </a:bodyPr>
          <a:lstStyle/>
          <a:p>
            <a:r>
              <a:rPr lang="en-US" b="1" dirty="0" err="1" smtClean="0"/>
              <a:t>Helminth</a:t>
            </a:r>
            <a:r>
              <a:rPr lang="en-US" b="1" dirty="0" smtClean="0"/>
              <a:t> Parasites</a:t>
            </a:r>
            <a:endParaRPr lang="ar-IQ" dirty="0"/>
          </a:p>
        </p:txBody>
      </p:sp>
      <p:sp>
        <p:nvSpPr>
          <p:cNvPr id="3" name="Content Placeholder 2"/>
          <p:cNvSpPr>
            <a:spLocks noGrp="1"/>
          </p:cNvSpPr>
          <p:nvPr>
            <p:ph idx="1"/>
          </p:nvPr>
        </p:nvSpPr>
        <p:spPr>
          <a:xfrm>
            <a:off x="500034" y="4429132"/>
            <a:ext cx="8229600" cy="1339841"/>
          </a:xfrm>
        </p:spPr>
        <p:txBody>
          <a:bodyPr/>
          <a:lstStyle/>
          <a:p>
            <a:pPr algn="ctr">
              <a:buNone/>
            </a:pPr>
            <a:r>
              <a:rPr lang="en-US" dirty="0" smtClean="0"/>
              <a:t>LAB ((10))</a:t>
            </a:r>
            <a:endParaRPr lang="ar-IQ"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err="1" smtClean="0"/>
              <a:t>Helminth</a:t>
            </a:r>
            <a:endParaRPr lang="ar-IQ" sz="3600" dirty="0"/>
          </a:p>
        </p:txBody>
      </p:sp>
      <p:sp>
        <p:nvSpPr>
          <p:cNvPr id="3" name="Content Placeholder 2"/>
          <p:cNvSpPr>
            <a:spLocks noGrp="1"/>
          </p:cNvSpPr>
          <p:nvPr>
            <p:ph idx="1"/>
          </p:nvPr>
        </p:nvSpPr>
        <p:spPr>
          <a:xfrm>
            <a:off x="0" y="1285860"/>
            <a:ext cx="8929718" cy="5214974"/>
          </a:xfrm>
        </p:spPr>
        <p:txBody>
          <a:bodyPr>
            <a:normAutofit fontScale="70000" lnSpcReduction="20000"/>
          </a:bodyPr>
          <a:lstStyle/>
          <a:p>
            <a:pPr algn="just" rtl="0">
              <a:lnSpc>
                <a:spcPct val="170000"/>
              </a:lnSpc>
              <a:buNone/>
            </a:pPr>
            <a:r>
              <a:rPr lang="en-US" dirty="0" smtClean="0"/>
              <a:t>     The word ‘</a:t>
            </a:r>
            <a:r>
              <a:rPr lang="en-US" dirty="0" err="1" smtClean="0"/>
              <a:t>helminth</a:t>
            </a:r>
            <a:r>
              <a:rPr lang="en-US" dirty="0" smtClean="0"/>
              <a:t>’ is a general term meaning ‘worm’, but there are many different types of worms. Prefixes are therefore used to designate types: platy-</a:t>
            </a:r>
            <a:r>
              <a:rPr lang="en-US" dirty="0" err="1" smtClean="0"/>
              <a:t>helminths</a:t>
            </a:r>
            <a:r>
              <a:rPr lang="en-US" dirty="0" smtClean="0"/>
              <a:t> for flat-worms and </a:t>
            </a:r>
            <a:r>
              <a:rPr lang="en-US" dirty="0" err="1" smtClean="0"/>
              <a:t>nemat-helminths</a:t>
            </a:r>
            <a:r>
              <a:rPr lang="en-US" dirty="0" smtClean="0"/>
              <a:t> for round-worms. All </a:t>
            </a:r>
            <a:r>
              <a:rPr lang="en-US" dirty="0" err="1" smtClean="0"/>
              <a:t>helminths</a:t>
            </a:r>
            <a:r>
              <a:rPr lang="en-US" dirty="0" smtClean="0"/>
              <a:t> are </a:t>
            </a:r>
            <a:r>
              <a:rPr lang="en-US" dirty="0" err="1" smtClean="0"/>
              <a:t>multicellular</a:t>
            </a:r>
            <a:r>
              <a:rPr lang="en-US" dirty="0" smtClean="0"/>
              <a:t> eukaryotic invertebrates with tube-like or flattened bodies exhibiting bilateral symmetry. They are </a:t>
            </a:r>
            <a:r>
              <a:rPr lang="en-US" dirty="0" err="1" smtClean="0"/>
              <a:t>triploblastic</a:t>
            </a:r>
            <a:r>
              <a:rPr lang="en-US" dirty="0" smtClean="0"/>
              <a:t> (with </a:t>
            </a:r>
            <a:r>
              <a:rPr lang="en-US" dirty="0" err="1" smtClean="0"/>
              <a:t>endo</a:t>
            </a:r>
            <a:r>
              <a:rPr lang="en-US" dirty="0" smtClean="0"/>
              <a:t>-, </a:t>
            </a:r>
            <a:r>
              <a:rPr lang="en-US" dirty="0" err="1" smtClean="0"/>
              <a:t>meso</a:t>
            </a:r>
            <a:r>
              <a:rPr lang="en-US" dirty="0" smtClean="0"/>
              <a:t>- and </a:t>
            </a:r>
            <a:r>
              <a:rPr lang="en-US" dirty="0" err="1" smtClean="0"/>
              <a:t>ecto</a:t>
            </a:r>
            <a:r>
              <a:rPr lang="en-US" dirty="0" smtClean="0"/>
              <a:t>-dermal tissues) but the flatworms are </a:t>
            </a:r>
            <a:r>
              <a:rPr lang="en-US" dirty="0" err="1" smtClean="0"/>
              <a:t>acoelomate</a:t>
            </a:r>
            <a:r>
              <a:rPr lang="en-US" dirty="0" smtClean="0"/>
              <a:t> (do not have body cavities) while the roundworms are </a:t>
            </a:r>
            <a:r>
              <a:rPr lang="en-US" dirty="0" err="1" smtClean="0"/>
              <a:t>pseudocoelomate</a:t>
            </a:r>
            <a:r>
              <a:rPr lang="en-US" dirty="0" smtClean="0"/>
              <a:t> (with body cavities not enclosed by mesoderm). In contrast, segmented annelids (such as earthworms) are </a:t>
            </a:r>
            <a:r>
              <a:rPr lang="en-US" dirty="0" err="1" smtClean="0"/>
              <a:t>coelomate</a:t>
            </a:r>
            <a:r>
              <a:rPr lang="en-US" dirty="0" smtClean="0"/>
              <a:t> (with body cavities enclosed by mesoderm).</a:t>
            </a:r>
          </a:p>
          <a:p>
            <a:pPr algn="just" rtl="0">
              <a:lnSpc>
                <a:spcPct val="170000"/>
              </a:lnSpc>
              <a:buNone/>
            </a:pPr>
            <a:endParaRPr lang="ar-IQ"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Biodiversity</a:t>
            </a:r>
            <a:endParaRPr lang="ar-IQ" sz="3200" dirty="0"/>
          </a:p>
        </p:txBody>
      </p:sp>
      <p:sp>
        <p:nvSpPr>
          <p:cNvPr id="3" name="Content Placeholder 2"/>
          <p:cNvSpPr>
            <a:spLocks noGrp="1"/>
          </p:cNvSpPr>
          <p:nvPr>
            <p:ph idx="1"/>
          </p:nvPr>
        </p:nvSpPr>
        <p:spPr>
          <a:xfrm>
            <a:off x="457200" y="1214422"/>
            <a:ext cx="8229600" cy="5429288"/>
          </a:xfrm>
        </p:spPr>
        <p:txBody>
          <a:bodyPr/>
          <a:lstStyle/>
          <a:p>
            <a:pPr algn="just" rtl="0"/>
            <a:r>
              <a:rPr lang="en-US" sz="2800" dirty="0" smtClean="0"/>
              <a:t>Three major assemblages of parasitic </a:t>
            </a:r>
            <a:r>
              <a:rPr lang="en-US" sz="2800" dirty="0" err="1" smtClean="0"/>
              <a:t>helminths</a:t>
            </a:r>
            <a:r>
              <a:rPr lang="en-US" sz="2800" dirty="0" smtClean="0"/>
              <a:t> are recognized: the </a:t>
            </a:r>
            <a:r>
              <a:rPr lang="en-US" sz="2800" dirty="0" err="1" smtClean="0"/>
              <a:t>Nemathelminthes</a:t>
            </a:r>
            <a:r>
              <a:rPr lang="en-US" sz="2800" dirty="0" smtClean="0"/>
              <a:t> (nematodes) and the </a:t>
            </a:r>
            <a:r>
              <a:rPr lang="en-US" sz="2800" dirty="0" err="1" smtClean="0"/>
              <a:t>Platyhelminthes</a:t>
            </a:r>
            <a:r>
              <a:rPr lang="en-US" sz="2800" dirty="0" smtClean="0"/>
              <a:t> (flatworms), the latter being subdivided into the </a:t>
            </a:r>
            <a:r>
              <a:rPr lang="en-US" sz="2800" dirty="0" err="1" smtClean="0"/>
              <a:t>Cestoda</a:t>
            </a:r>
            <a:r>
              <a:rPr lang="en-US" sz="2800" dirty="0" smtClean="0"/>
              <a:t> (tapeworms) and the </a:t>
            </a:r>
            <a:r>
              <a:rPr lang="en-US" sz="2800" dirty="0" err="1" smtClean="0"/>
              <a:t>Trematoda</a:t>
            </a:r>
            <a:r>
              <a:rPr lang="en-US" sz="2800" dirty="0" smtClean="0"/>
              <a:t> (flukes):</a:t>
            </a:r>
          </a:p>
          <a:p>
            <a:pPr algn="just">
              <a:buNone/>
            </a:pPr>
            <a:r>
              <a:rPr lang="en-US" dirty="0" smtClean="0">
                <a:solidFill>
                  <a:srgbClr val="FF0000"/>
                </a:solidFill>
              </a:rPr>
              <a:t>         nematode      </a:t>
            </a:r>
            <a:r>
              <a:rPr lang="en-US" dirty="0" err="1" smtClean="0">
                <a:solidFill>
                  <a:srgbClr val="FF0000"/>
                </a:solidFill>
              </a:rPr>
              <a:t>cestode</a:t>
            </a:r>
            <a:r>
              <a:rPr lang="en-US" dirty="0" smtClean="0">
                <a:solidFill>
                  <a:srgbClr val="FF0000"/>
                </a:solidFill>
              </a:rPr>
              <a:t>           </a:t>
            </a:r>
            <a:r>
              <a:rPr lang="en-US" dirty="0" err="1" smtClean="0">
                <a:solidFill>
                  <a:srgbClr val="FF0000"/>
                </a:solidFill>
              </a:rPr>
              <a:t>trematode</a:t>
            </a:r>
            <a:r>
              <a:rPr lang="en-US" dirty="0" smtClean="0">
                <a:solidFill>
                  <a:srgbClr val="FF0000"/>
                </a:solidFill>
              </a:rPr>
              <a:t>      </a:t>
            </a:r>
            <a:r>
              <a:rPr lang="ar-IQ" dirty="0" smtClean="0">
                <a:solidFill>
                  <a:srgbClr val="FF0000"/>
                </a:solidFill>
              </a:rPr>
              <a:t>   </a:t>
            </a:r>
            <a:r>
              <a:rPr lang="en-US" dirty="0" smtClean="0">
                <a:solidFill>
                  <a:srgbClr val="FF0000"/>
                </a:solidFill>
              </a:rPr>
              <a:t>                          </a:t>
            </a:r>
            <a:r>
              <a:rPr lang="ar-IQ" dirty="0" smtClean="0">
                <a:solidFill>
                  <a:srgbClr val="FF0000"/>
                </a:solidFill>
              </a:rPr>
              <a:t> </a:t>
            </a:r>
            <a:endParaRPr lang="ar-IQ" dirty="0">
              <a:solidFill>
                <a:srgbClr val="FF0000"/>
              </a:solidFill>
            </a:endParaRPr>
          </a:p>
        </p:txBody>
      </p:sp>
      <p:pic>
        <p:nvPicPr>
          <p:cNvPr id="4" name="Picture 3" descr="http://parasite.org.au/para-site/images/text-nematode.jpg"/>
          <p:cNvPicPr/>
          <p:nvPr/>
        </p:nvPicPr>
        <p:blipFill>
          <a:blip r:embed="rId2" cstate="print"/>
          <a:srcRect/>
          <a:stretch>
            <a:fillRect/>
          </a:stretch>
        </p:blipFill>
        <p:spPr bwMode="auto">
          <a:xfrm>
            <a:off x="2071670" y="4143380"/>
            <a:ext cx="1071570" cy="1928826"/>
          </a:xfrm>
          <a:prstGeom prst="rect">
            <a:avLst/>
          </a:prstGeom>
          <a:noFill/>
          <a:ln w="9525">
            <a:noFill/>
            <a:miter lim="800000"/>
            <a:headEnd/>
            <a:tailEnd/>
          </a:ln>
        </p:spPr>
      </p:pic>
      <p:pic>
        <p:nvPicPr>
          <p:cNvPr id="5" name="Picture 4" descr="http://parasite.org.au/para-site/images/text-cestode.jpg"/>
          <p:cNvPicPr/>
          <p:nvPr/>
        </p:nvPicPr>
        <p:blipFill>
          <a:blip r:embed="rId3" cstate="print"/>
          <a:srcRect/>
          <a:stretch>
            <a:fillRect/>
          </a:stretch>
        </p:blipFill>
        <p:spPr bwMode="auto">
          <a:xfrm>
            <a:off x="4357686" y="4286256"/>
            <a:ext cx="785818" cy="2000264"/>
          </a:xfrm>
          <a:prstGeom prst="rect">
            <a:avLst/>
          </a:prstGeom>
          <a:noFill/>
          <a:ln w="9525">
            <a:noFill/>
            <a:miter lim="800000"/>
            <a:headEnd/>
            <a:tailEnd/>
          </a:ln>
        </p:spPr>
      </p:pic>
      <p:pic>
        <p:nvPicPr>
          <p:cNvPr id="6" name="Picture 5" descr="http://parasite.org.au/para-site/images/text-trematode.jpg"/>
          <p:cNvPicPr/>
          <p:nvPr/>
        </p:nvPicPr>
        <p:blipFill>
          <a:blip r:embed="rId4" cstate="print"/>
          <a:srcRect/>
          <a:stretch>
            <a:fillRect/>
          </a:stretch>
        </p:blipFill>
        <p:spPr bwMode="auto">
          <a:xfrm>
            <a:off x="6715140" y="4214818"/>
            <a:ext cx="1143008" cy="2000264"/>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411807"/>
          </a:xfrm>
        </p:spPr>
        <p:txBody>
          <a:bodyPr>
            <a:normAutofit fontScale="85000" lnSpcReduction="20000"/>
          </a:bodyPr>
          <a:lstStyle/>
          <a:p>
            <a:pPr lvl="0" algn="just" rtl="0">
              <a:lnSpc>
                <a:spcPct val="160000"/>
              </a:lnSpc>
              <a:buNone/>
            </a:pPr>
            <a:r>
              <a:rPr lang="en-US" dirty="0" smtClean="0"/>
              <a:t>     Nematodes (roundworms) have long thin </a:t>
            </a:r>
            <a:r>
              <a:rPr lang="en-US" dirty="0" err="1" smtClean="0"/>
              <a:t>unsegmented</a:t>
            </a:r>
            <a:r>
              <a:rPr lang="en-US" dirty="0" smtClean="0"/>
              <a:t> tube-like bodies with anterior mouths and longitudinal digestive tracts. They have a fluid-filled internal body cavity (</a:t>
            </a:r>
            <a:r>
              <a:rPr lang="en-US" dirty="0" err="1" smtClean="0"/>
              <a:t>pseudocoelum</a:t>
            </a:r>
            <a:r>
              <a:rPr lang="en-US" dirty="0" smtClean="0"/>
              <a:t>) which acts as a hydrostatic skeleton providing rigidity (so-called ‘tubes under pressure’). Worms use longitudinal muscles to produce a sideways thrashing motion. Adult worms form separate sexes with well-developed reproductive systems.</a:t>
            </a:r>
          </a:p>
          <a:p>
            <a:endParaRPr lang="ar-IQ"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5794"/>
            <a:ext cx="8229600" cy="5340369"/>
          </a:xfrm>
        </p:spPr>
        <p:txBody>
          <a:bodyPr>
            <a:normAutofit fontScale="77500" lnSpcReduction="20000"/>
          </a:bodyPr>
          <a:lstStyle/>
          <a:p>
            <a:pPr lvl="0" algn="just" rtl="0">
              <a:lnSpc>
                <a:spcPct val="170000"/>
              </a:lnSpc>
              <a:buNone/>
            </a:pPr>
            <a:r>
              <a:rPr lang="en-US" dirty="0" smtClean="0"/>
              <a:t>     </a:t>
            </a:r>
            <a:r>
              <a:rPr lang="en-US" dirty="0" err="1" smtClean="0">
                <a:solidFill>
                  <a:srgbClr val="FF0000"/>
                </a:solidFill>
              </a:rPr>
              <a:t>Cestodes</a:t>
            </a:r>
            <a:r>
              <a:rPr lang="en-US" dirty="0" smtClean="0"/>
              <a:t> (tapeworms) have long flat ribbon-like bodies with a single anterior holdfast organ (</a:t>
            </a:r>
            <a:r>
              <a:rPr lang="en-US" dirty="0" err="1" smtClean="0"/>
              <a:t>scolex</a:t>
            </a:r>
            <a:r>
              <a:rPr lang="en-US" dirty="0" smtClean="0"/>
              <a:t>) and numerous segments. They do not have a gut and all nutrients are taken up through the tegument. They do not have a body cavity (</a:t>
            </a:r>
            <a:r>
              <a:rPr lang="en-US" dirty="0" err="1" smtClean="0"/>
              <a:t>acoelomate</a:t>
            </a:r>
            <a:r>
              <a:rPr lang="en-US" dirty="0" smtClean="0"/>
              <a:t>) and are flattened to facilitate perfusion to all tissues. Segments exhibit slow body flexion produced by longitudinal and transverse muscles. All tapeworms are hermaphroditic and each segment contains both male and female organs.</a:t>
            </a:r>
          </a:p>
          <a:p>
            <a:endParaRPr lang="ar-IQ"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483245"/>
          </a:xfrm>
        </p:spPr>
        <p:txBody>
          <a:bodyPr>
            <a:normAutofit fontScale="85000" lnSpcReduction="20000"/>
          </a:bodyPr>
          <a:lstStyle/>
          <a:p>
            <a:pPr lvl="0" algn="just" rtl="0">
              <a:lnSpc>
                <a:spcPct val="160000"/>
              </a:lnSpc>
              <a:buNone/>
            </a:pPr>
            <a:r>
              <a:rPr lang="en-US" dirty="0" smtClean="0"/>
              <a:t>     </a:t>
            </a:r>
            <a:r>
              <a:rPr lang="en-US" dirty="0" err="1" smtClean="0">
                <a:solidFill>
                  <a:srgbClr val="FF0000"/>
                </a:solidFill>
              </a:rPr>
              <a:t>Trematodes</a:t>
            </a:r>
            <a:r>
              <a:rPr lang="en-US" dirty="0" smtClean="0"/>
              <a:t> (flukes) have small flat leaf-like bodies with oral and ventral suckers and a blind sac-like gut. They do not have a body cavity (</a:t>
            </a:r>
            <a:r>
              <a:rPr lang="en-US" dirty="0" err="1" smtClean="0"/>
              <a:t>acoelomate</a:t>
            </a:r>
            <a:r>
              <a:rPr lang="en-US" dirty="0" smtClean="0"/>
              <a:t>) and are </a:t>
            </a:r>
            <a:r>
              <a:rPr lang="en-US" dirty="0" err="1" smtClean="0"/>
              <a:t>dorsoventrally</a:t>
            </a:r>
            <a:r>
              <a:rPr lang="en-US" dirty="0" smtClean="0"/>
              <a:t> flattened with bilateral symmetry. They exhibit elaborate gliding or creeping motion over substrates using compact 3-D arrays of muscles. Most species are hermaphroditic (individuals with male and female reproductive systems) although some blood flukes form separate male and female adults.</a:t>
            </a:r>
          </a:p>
          <a:p>
            <a:endParaRPr lang="ar-IQ"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08"/>
          </a:xfrm>
        </p:spPr>
        <p:txBody>
          <a:bodyPr>
            <a:normAutofit/>
          </a:bodyPr>
          <a:lstStyle/>
          <a:p>
            <a:r>
              <a:rPr lang="en-US" sz="3200" b="1" dirty="0" smtClean="0">
                <a:solidFill>
                  <a:srgbClr val="FF0000"/>
                </a:solidFill>
              </a:rPr>
              <a:t>Life-cycles</a:t>
            </a:r>
            <a:endParaRPr lang="ar-IQ" sz="3200" dirty="0">
              <a:solidFill>
                <a:srgbClr val="FF0000"/>
              </a:solidFill>
            </a:endParaRPr>
          </a:p>
        </p:txBody>
      </p:sp>
      <p:sp>
        <p:nvSpPr>
          <p:cNvPr id="3" name="Content Placeholder 2"/>
          <p:cNvSpPr>
            <a:spLocks noGrp="1"/>
          </p:cNvSpPr>
          <p:nvPr>
            <p:ph idx="1"/>
          </p:nvPr>
        </p:nvSpPr>
        <p:spPr>
          <a:xfrm>
            <a:off x="457200" y="1142984"/>
            <a:ext cx="8229600" cy="4983179"/>
          </a:xfrm>
        </p:spPr>
        <p:txBody>
          <a:bodyPr>
            <a:normAutofit fontScale="62500" lnSpcReduction="20000"/>
          </a:bodyPr>
          <a:lstStyle/>
          <a:p>
            <a:pPr algn="just" rtl="0">
              <a:lnSpc>
                <a:spcPct val="170000"/>
              </a:lnSpc>
              <a:buNone/>
            </a:pPr>
            <a:r>
              <a:rPr lang="en-US" b="1" dirty="0" smtClean="0"/>
              <a:t>      </a:t>
            </a:r>
            <a:r>
              <a:rPr lang="en-US" dirty="0" err="1" smtClean="0"/>
              <a:t>Helminths</a:t>
            </a:r>
            <a:r>
              <a:rPr lang="en-US" dirty="0" smtClean="0"/>
              <a:t> form three main life-cycle stages: eggs, larvae and adults. Adult worms infect definitive hosts (those in which sexual development occurs) whereas larval stages may be free-living or parasitize invertebrate vectors, intermediate or </a:t>
            </a:r>
            <a:r>
              <a:rPr lang="en-US" dirty="0" err="1" smtClean="0"/>
              <a:t>paratenic</a:t>
            </a:r>
            <a:r>
              <a:rPr lang="en-US" dirty="0" smtClean="0"/>
              <a:t> hosts. Nematodes produce eggs that </a:t>
            </a:r>
            <a:r>
              <a:rPr lang="en-US" dirty="0" err="1" smtClean="0"/>
              <a:t>embryonate</a:t>
            </a:r>
            <a:r>
              <a:rPr lang="en-US" dirty="0" smtClean="0"/>
              <a:t> in </a:t>
            </a:r>
            <a:r>
              <a:rPr lang="en-US" dirty="0" err="1" smtClean="0"/>
              <a:t>utero</a:t>
            </a:r>
            <a:r>
              <a:rPr lang="en-US" dirty="0" smtClean="0"/>
              <a:t> or outside the host. The emergent larvae undergo 4 metamorphoses (</a:t>
            </a:r>
            <a:r>
              <a:rPr lang="en-US" dirty="0" err="1" smtClean="0"/>
              <a:t>moults</a:t>
            </a:r>
            <a:r>
              <a:rPr lang="en-US" dirty="0" smtClean="0"/>
              <a:t>) before they mature as adult male or female worms. </a:t>
            </a:r>
            <a:r>
              <a:rPr lang="en-US" dirty="0" err="1" smtClean="0"/>
              <a:t>Cestode</a:t>
            </a:r>
            <a:r>
              <a:rPr lang="en-US" dirty="0" smtClean="0"/>
              <a:t> eggs released from gravid segments </a:t>
            </a:r>
            <a:r>
              <a:rPr lang="en-US" dirty="0" err="1" smtClean="0"/>
              <a:t>embryonate</a:t>
            </a:r>
            <a:r>
              <a:rPr lang="en-US" dirty="0" smtClean="0"/>
              <a:t> to produce 6-hooked embryos (</a:t>
            </a:r>
            <a:r>
              <a:rPr lang="en-US" dirty="0" err="1" smtClean="0"/>
              <a:t>hexacanth</a:t>
            </a:r>
            <a:r>
              <a:rPr lang="en-US" dirty="0" smtClean="0"/>
              <a:t> </a:t>
            </a:r>
            <a:r>
              <a:rPr lang="en-US" dirty="0" err="1" smtClean="0"/>
              <a:t>oncospheres</a:t>
            </a:r>
            <a:r>
              <a:rPr lang="en-US" dirty="0" smtClean="0"/>
              <a:t>) which are ingested by intermediate hosts. The </a:t>
            </a:r>
            <a:r>
              <a:rPr lang="en-US" dirty="0" err="1" smtClean="0"/>
              <a:t>oncospheres</a:t>
            </a:r>
            <a:r>
              <a:rPr lang="en-US" dirty="0" smtClean="0"/>
              <a:t> penetrate host tissues and become </a:t>
            </a:r>
            <a:r>
              <a:rPr lang="en-US" dirty="0" err="1" smtClean="0"/>
              <a:t>metacestodes</a:t>
            </a:r>
            <a:r>
              <a:rPr lang="en-US" dirty="0" smtClean="0"/>
              <a:t> (encysted larvae).</a:t>
            </a:r>
            <a:endParaRPr lang="ar-IQ"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483245"/>
          </a:xfrm>
        </p:spPr>
        <p:txBody>
          <a:bodyPr>
            <a:normAutofit fontScale="77500" lnSpcReduction="20000"/>
          </a:bodyPr>
          <a:lstStyle/>
          <a:p>
            <a:pPr algn="just" rtl="0">
              <a:lnSpc>
                <a:spcPct val="160000"/>
              </a:lnSpc>
              <a:buNone/>
            </a:pPr>
            <a:r>
              <a:rPr lang="en-US" dirty="0" smtClean="0"/>
              <a:t>     When eaten by definitive hosts, they </a:t>
            </a:r>
            <a:r>
              <a:rPr lang="en-US" dirty="0" err="1" smtClean="0"/>
              <a:t>excyst</a:t>
            </a:r>
            <a:r>
              <a:rPr lang="en-US" dirty="0" smtClean="0"/>
              <a:t> and form adult tapeworms. </a:t>
            </a:r>
            <a:r>
              <a:rPr lang="en-US" dirty="0" err="1" smtClean="0"/>
              <a:t>Trematodes</a:t>
            </a:r>
            <a:r>
              <a:rPr lang="en-US" dirty="0" smtClean="0"/>
              <a:t> have more complex life-cycles where ‘larval’ stages undergo asexual amplification in snail intermediate hosts. Eggs hatch to release free-swimming </a:t>
            </a:r>
            <a:r>
              <a:rPr lang="en-US" dirty="0" err="1" smtClean="0"/>
              <a:t>miracidia</a:t>
            </a:r>
            <a:r>
              <a:rPr lang="en-US" dirty="0" smtClean="0"/>
              <a:t> which actively infect snails and multiply in sac-like </a:t>
            </a:r>
            <a:r>
              <a:rPr lang="en-US" dirty="0" err="1" smtClean="0"/>
              <a:t>sporocysts</a:t>
            </a:r>
            <a:r>
              <a:rPr lang="en-US" dirty="0" smtClean="0"/>
              <a:t> to produce numerous </a:t>
            </a:r>
            <a:r>
              <a:rPr lang="en-US" dirty="0" err="1" smtClean="0"/>
              <a:t>rediae</a:t>
            </a:r>
            <a:r>
              <a:rPr lang="en-US" dirty="0" smtClean="0"/>
              <a:t>. These stages mature to </a:t>
            </a:r>
            <a:r>
              <a:rPr lang="en-US" dirty="0" err="1" smtClean="0"/>
              <a:t>cercariae</a:t>
            </a:r>
            <a:r>
              <a:rPr lang="en-US" dirty="0" smtClean="0"/>
              <a:t> which are released from the snails and either actively infect new definitive hosts or form encysted </a:t>
            </a:r>
            <a:r>
              <a:rPr lang="en-US" dirty="0" err="1" smtClean="0"/>
              <a:t>metacercariae</a:t>
            </a:r>
            <a:r>
              <a:rPr lang="en-US" dirty="0" smtClean="0"/>
              <a:t> on aquatic vegetation which is eaten by definitive hosts.</a:t>
            </a:r>
            <a:endParaRPr lang="ar-IQ"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403</Words>
  <Application>Microsoft Office PowerPoint</Application>
  <PresentationFormat>عرض على الشاشة (3:4)‏</PresentationFormat>
  <Paragraphs>30</Paragraphs>
  <Slides>10</Slides>
  <Notes>1</Notes>
  <HiddenSlides>0</HiddenSlides>
  <MMClips>0</MMClips>
  <ScaleCrop>false</ScaleCrop>
  <HeadingPairs>
    <vt:vector size="4" baseType="variant">
      <vt:variant>
        <vt:lpstr>سمة</vt:lpstr>
      </vt:variant>
      <vt:variant>
        <vt:i4>1</vt:i4>
      </vt:variant>
      <vt:variant>
        <vt:lpstr>عناوين الشرائح</vt:lpstr>
      </vt:variant>
      <vt:variant>
        <vt:i4>10</vt:i4>
      </vt:variant>
    </vt:vector>
  </HeadingPairs>
  <TitlesOfParts>
    <vt:vector size="11" baseType="lpstr">
      <vt:lpstr>Office Theme</vt:lpstr>
      <vt:lpstr>الشريحة 1</vt:lpstr>
      <vt:lpstr>Helminth Parasites</vt:lpstr>
      <vt:lpstr>Helminth</vt:lpstr>
      <vt:lpstr>Biodiversity</vt:lpstr>
      <vt:lpstr>الشريحة 5</vt:lpstr>
      <vt:lpstr>الشريحة 6</vt:lpstr>
      <vt:lpstr>الشريحة 7</vt:lpstr>
      <vt:lpstr>Life-cycles</vt:lpstr>
      <vt:lpstr>الشريحة 9</vt:lpstr>
      <vt:lpstr>الشريحة 10</vt:lpstr>
    </vt:vector>
  </TitlesOfParts>
  <Company>By DR.Ahmed Saker 2o1O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Helminth Parasites</dc:title>
  <dc:creator>Alrawasi</dc:creator>
  <cp:lastModifiedBy>user</cp:lastModifiedBy>
  <cp:revision>4</cp:revision>
  <dcterms:created xsi:type="dcterms:W3CDTF">2018-05-04T19:51:57Z</dcterms:created>
  <dcterms:modified xsi:type="dcterms:W3CDTF">2018-05-15T06:12:37Z</dcterms:modified>
</cp:coreProperties>
</file>